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sldIdLst>
    <p:sldId id="256" r:id="rId2"/>
    <p:sldId id="266" r:id="rId3"/>
    <p:sldId id="265" r:id="rId4"/>
    <p:sldId id="260" r:id="rId5"/>
    <p:sldId id="270" r:id="rId6"/>
    <p:sldId id="259" r:id="rId7"/>
    <p:sldId id="261" r:id="rId8"/>
    <p:sldId id="263" r:id="rId9"/>
    <p:sldId id="264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7CEB30-F943-6A4D-BEBD-307B5289D49B}">
          <p14:sldIdLst>
            <p14:sldId id="256"/>
            <p14:sldId id="266"/>
            <p14:sldId id="265"/>
            <p14:sldId id="260"/>
            <p14:sldId id="270"/>
            <p14:sldId id="259"/>
            <p14:sldId id="261"/>
            <p14:sldId id="263"/>
            <p14:sldId id="264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9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9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8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6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5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9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0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1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9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6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51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nected lines and dots to form a network">
            <a:extLst>
              <a:ext uri="{FF2B5EF4-FFF2-40B4-BE49-F238E27FC236}">
                <a16:creationId xmlns:a16="http://schemas.microsoft.com/office/drawing/2014/main" id="{2FD1923B-08DC-D56F-7B17-77904A444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/>
          <a:stretch/>
        </p:blipFill>
        <p:spPr>
          <a:xfrm>
            <a:off x="-148261" y="-13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D65BD-19FF-427C-1BF9-7F7017FD5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1" y="2052080"/>
            <a:ext cx="5452529" cy="3569242"/>
          </a:xfrm>
        </p:spPr>
        <p:txBody>
          <a:bodyPr anchor="t">
            <a:normAutofit/>
          </a:bodyPr>
          <a:lstStyle/>
          <a:p>
            <a:r>
              <a:rPr lang="en-IN" sz="6000" dirty="0" err="1">
                <a:solidFill>
                  <a:schemeClr val="bg1"/>
                </a:solidFill>
              </a:rPr>
              <a:t>Finalsite</a:t>
            </a:r>
            <a:r>
              <a:rPr lang="en-IN" sz="6000" dirty="0">
                <a:solidFill>
                  <a:schemeClr val="bg1"/>
                </a:solidFill>
              </a:rPr>
              <a:t> AI Chatbot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17234-00CC-00C7-8D02-5ED78589F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6"/>
            <a:ext cx="5449479" cy="1663495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IN" sz="1900" dirty="0">
                <a:solidFill>
                  <a:schemeClr val="bg1"/>
                </a:solidFill>
              </a:rPr>
              <a:t>Chat with your school:</a:t>
            </a:r>
            <a:br>
              <a:rPr lang="en-IN" sz="1900" dirty="0">
                <a:solidFill>
                  <a:schemeClr val="bg1"/>
                </a:solidFill>
              </a:rPr>
            </a:br>
            <a:r>
              <a:rPr lang="en-IN" sz="1900" dirty="0">
                <a:solidFill>
                  <a:schemeClr val="bg1"/>
                </a:solidFill>
              </a:rPr>
              <a:t>Impact of integrating a Knowledge-based Conversations </a:t>
            </a:r>
            <a:r>
              <a:rPr lang="en-US" sz="1900" dirty="0">
                <a:solidFill>
                  <a:schemeClr val="bg1"/>
                </a:solidFill>
              </a:rPr>
              <a:t>chatbot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EBF576-5B60-CCA9-A5BC-6861D5ECF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95" r="1" b="24129"/>
          <a:stretch/>
        </p:blipFill>
        <p:spPr>
          <a:xfrm>
            <a:off x="20" y="10"/>
            <a:ext cx="12186295" cy="6857990"/>
          </a:xfrm>
          <a:prstGeom prst="rect">
            <a:avLst/>
          </a:prstGeom>
        </p:spPr>
      </p:pic>
      <p:sp>
        <p:nvSpPr>
          <p:cNvPr id="37" name="Rectangle 31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8599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3792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10390E9-206A-A5AD-1E18-82F6F78F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772" y="2978254"/>
            <a:ext cx="3153580" cy="2444238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6" name="!!footer rectangle">
            <a:extLst>
              <a:ext uri="{FF2B5EF4-FFF2-40B4-BE49-F238E27FC236}">
                <a16:creationId xmlns:a16="http://schemas.microsoft.com/office/drawing/2014/main" id="{7363FFA6-C551-4935-A474-8B2482E5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4603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9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obot with headphones&#10;&#10;Description automatically generated with low confidence">
            <a:extLst>
              <a:ext uri="{FF2B5EF4-FFF2-40B4-BE49-F238E27FC236}">
                <a16:creationId xmlns:a16="http://schemas.microsoft.com/office/drawing/2014/main" id="{B11D6186-6A03-AC77-CD84-9862045B8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9" name="Rectangle 31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794A2-5CE8-0831-B6F3-5ECE6FE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Thank you</a:t>
            </a:r>
          </a:p>
        </p:txBody>
      </p:sp>
      <p:cxnSp>
        <p:nvCxnSpPr>
          <p:cNvPr id="40" name="Straight Connector 33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80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8EF76-8D91-06C7-91F6-33DF86A2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718" y="701971"/>
            <a:ext cx="2994815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Team members</a:t>
            </a:r>
          </a:p>
        </p:txBody>
      </p:sp>
      <p:pic>
        <p:nvPicPr>
          <p:cNvPr id="11" name="Picture 10" descr="A picture containing human face, person, person, forehead&#10;&#10;Description automatically generated">
            <a:extLst>
              <a:ext uri="{FF2B5EF4-FFF2-40B4-BE49-F238E27FC236}">
                <a16:creationId xmlns:a16="http://schemas.microsoft.com/office/drawing/2014/main" id="{6A278906-D6D9-9ACC-6609-7F5BC5CA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32" y="643467"/>
            <a:ext cx="2684252" cy="2621620"/>
          </a:xfrm>
          <a:prstGeom prst="rect">
            <a:avLst/>
          </a:prstGeom>
        </p:spPr>
      </p:pic>
      <p:pic>
        <p:nvPicPr>
          <p:cNvPr id="7" name="Picture 6" descr="A picture containing human face, smile, flag, forehead&#10;&#10;Description automatically generated">
            <a:extLst>
              <a:ext uri="{FF2B5EF4-FFF2-40B4-BE49-F238E27FC236}">
                <a16:creationId xmlns:a16="http://schemas.microsoft.com/office/drawing/2014/main" id="{7D0CD2D1-5FB8-DAC4-B5F9-D2389A20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232" y="643466"/>
            <a:ext cx="2684253" cy="262162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33674" y="2538728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wearing glasses and a red hexagon with black text&#10;&#10;Description automatically generated with low confidence">
            <a:extLst>
              <a:ext uri="{FF2B5EF4-FFF2-40B4-BE49-F238E27FC236}">
                <a16:creationId xmlns:a16="http://schemas.microsoft.com/office/drawing/2014/main" id="{64FF3C90-6F52-909E-89D0-7FDD39C24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80" y="3497393"/>
            <a:ext cx="2684252" cy="2621620"/>
          </a:xfrm>
          <a:prstGeom prst="rect">
            <a:avLst/>
          </a:prstGeom>
        </p:spPr>
      </p:pic>
      <p:pic>
        <p:nvPicPr>
          <p:cNvPr id="5" name="Picture 4" descr="A picture containing human face, person, screenshot, forehead&#10;&#10;Description automatically generated">
            <a:extLst>
              <a:ext uri="{FF2B5EF4-FFF2-40B4-BE49-F238E27FC236}">
                <a16:creationId xmlns:a16="http://schemas.microsoft.com/office/drawing/2014/main" id="{FA2BB400-723F-88B9-D04C-BE175908E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818" y="3592910"/>
            <a:ext cx="2684255" cy="26216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2C970-7573-2171-3228-333720A7F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718" y="2731361"/>
            <a:ext cx="2994815" cy="348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  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26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etropolitan area, metropolis, sky, tower block&#10;&#10;Description automatically generated">
            <a:extLst>
              <a:ext uri="{FF2B5EF4-FFF2-40B4-BE49-F238E27FC236}">
                <a16:creationId xmlns:a16="http://schemas.microsoft.com/office/drawing/2014/main" id="{2F9A72C3-15A6-45AE-54AE-6433D2C37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1573" b="121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423BC-D70C-E569-3428-F85E3CD1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Project Overview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762F2-F42E-F03D-AC2A-3A21E50B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r>
              <a:rPr lang="en-US" dirty="0"/>
              <a:t>The main objective of our hack was to integrate a chatbot to the parent’s app</a:t>
            </a:r>
            <a:r>
              <a:rPr lang="en-IN" b="0" i="0" dirty="0">
                <a:effectLst/>
              </a:rPr>
              <a:t>. </a:t>
            </a:r>
            <a:br>
              <a:rPr lang="en-IN" b="0" i="0" dirty="0">
                <a:effectLst/>
              </a:rPr>
            </a:br>
            <a:r>
              <a:rPr lang="en-IN" b="0" i="0" dirty="0">
                <a:effectLst/>
              </a:rPr>
              <a:t>This chatbot will provide the answers related to the website using</a:t>
            </a:r>
            <a:br>
              <a:rPr lang="en-IN" b="0" i="0" dirty="0">
                <a:solidFill>
                  <a:schemeClr val="tx1"/>
                </a:solidFill>
                <a:effectLst/>
              </a:rPr>
            </a:br>
            <a:r>
              <a:rPr lang="en-IN" b="0" i="0" dirty="0">
                <a:solidFill>
                  <a:schemeClr val="tx1"/>
                </a:solidFill>
                <a:effectLst/>
              </a:rPr>
              <a:t>	- </a:t>
            </a:r>
            <a:r>
              <a:rPr lang="en-IN" b="0" i="0" dirty="0" err="1">
                <a:solidFill>
                  <a:schemeClr val="tx1"/>
                </a:solidFill>
                <a:effectLst/>
              </a:rPr>
              <a:t>OpenAI</a:t>
            </a:r>
            <a:r>
              <a:rPr lang="en-IN" b="0" i="0" dirty="0">
                <a:solidFill>
                  <a:schemeClr val="tx1"/>
                </a:solidFill>
                <a:effectLst/>
              </a:rPr>
              <a:t> Embeddings API, </a:t>
            </a:r>
            <a:br>
              <a:rPr lang="en-IN" b="0" i="0" dirty="0">
                <a:solidFill>
                  <a:schemeClr val="tx1"/>
                </a:solidFill>
                <a:effectLst/>
              </a:rPr>
            </a:br>
            <a:r>
              <a:rPr lang="en-IN" b="0" i="0" dirty="0">
                <a:solidFill>
                  <a:schemeClr val="tx1"/>
                </a:solidFill>
                <a:effectLst/>
              </a:rPr>
              <a:t>	- Pinecone Vector Database and </a:t>
            </a:r>
            <a:br>
              <a:rPr lang="en-IN" b="0" i="0" dirty="0">
                <a:solidFill>
                  <a:schemeClr val="tx1"/>
                </a:solidFill>
                <a:effectLst/>
              </a:rPr>
            </a:br>
            <a:r>
              <a:rPr lang="en-IN" b="0" i="0" dirty="0">
                <a:solidFill>
                  <a:schemeClr val="tx1"/>
                </a:solidFill>
                <a:effectLst/>
              </a:rPr>
              <a:t>	- large language model (LLM </a:t>
            </a:r>
            <a:r>
              <a:rPr lang="en-IN" b="0" i="0" dirty="0" err="1">
                <a:solidFill>
                  <a:schemeClr val="tx1"/>
                </a:solidFill>
                <a:effectLst/>
              </a:rPr>
              <a:t>ChatGPT</a:t>
            </a:r>
            <a:r>
              <a:rPr lang="en-IN" b="0" i="0" dirty="0">
                <a:solidFill>
                  <a:schemeClr val="tx1"/>
                </a:solidFill>
                <a:effectLst/>
              </a:rPr>
              <a:t>) framework.</a:t>
            </a:r>
          </a:p>
          <a:p>
            <a:r>
              <a:rPr lang="en-IN" b="0" i="0" dirty="0">
                <a:solidFill>
                  <a:schemeClr val="tx1"/>
                </a:solidFill>
                <a:effectLst/>
              </a:rPr>
              <a:t>The team completed the following tasks,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  Added a chatbot to the parent’s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  Integrated the backend to the chatbot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1181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DC578-EF52-1647-3CDF-E24F98F6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IN" sz="4000" b="0" i="0" dirty="0">
                <a:solidFill>
                  <a:srgbClr val="FFFFFF"/>
                </a:solidFill>
                <a:effectLst/>
                <a:latin typeface="Söhne"/>
              </a:rPr>
              <a:t>Technologies Used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6D8A3-D1CE-4B0A-8D10-0B77D24ED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b="1" i="0" dirty="0" err="1">
                <a:solidFill>
                  <a:srgbClr val="FFFFFF"/>
                </a:solidFill>
                <a:effectLst/>
                <a:latin typeface="ui-sans-serif"/>
              </a:rPr>
              <a:t>OpenAI</a:t>
            </a:r>
            <a:r>
              <a:rPr lang="en-IN" b="1" i="0" dirty="0">
                <a:solidFill>
                  <a:srgbClr val="FFFFFF"/>
                </a:solidFill>
                <a:effectLst/>
                <a:latin typeface="ui-sans-serif"/>
              </a:rPr>
              <a:t> Embedding API</a:t>
            </a:r>
            <a:r>
              <a:rPr lang="en-IN" b="0" i="0" dirty="0">
                <a:solidFill>
                  <a:srgbClr val="FFFFFF"/>
                </a:solidFill>
                <a:effectLst/>
                <a:latin typeface="ui-sans-serif"/>
              </a:rPr>
              <a:t>: An API that provides embeddings for text inputs using </a:t>
            </a:r>
            <a:r>
              <a:rPr lang="en-IN" b="0" i="0" dirty="0" err="1">
                <a:solidFill>
                  <a:srgbClr val="FFFFFF"/>
                </a:solidFill>
                <a:effectLst/>
                <a:latin typeface="ui-sans-serif"/>
              </a:rPr>
              <a:t>ChatGPT</a:t>
            </a:r>
            <a:r>
              <a:rPr lang="en-IN" b="0" i="0" dirty="0">
                <a:solidFill>
                  <a:srgbClr val="FFFFFF"/>
                </a:solidFill>
                <a:effectLst/>
                <a:latin typeface="ui-sans-serif"/>
              </a:rPr>
              <a:t> LLM.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i="0" dirty="0">
                <a:solidFill>
                  <a:srgbClr val="FFFFFF"/>
                </a:solidFill>
                <a:effectLst/>
                <a:latin typeface="ui-sans-serif"/>
              </a:rPr>
              <a:t>Pinecone</a:t>
            </a:r>
            <a:r>
              <a:rPr lang="en-IN" b="0" i="0" dirty="0">
                <a:solidFill>
                  <a:srgbClr val="FFFFFF"/>
                </a:solidFill>
                <a:effectLst/>
                <a:latin typeface="ui-sans-serif"/>
              </a:rPr>
              <a:t>: A vector database that helps us store and query embeddings.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 err="1">
                <a:solidFill>
                  <a:srgbClr val="FFFFFF"/>
                </a:solidFill>
                <a:latin typeface="ui-sans-serif"/>
              </a:rPr>
              <a:t>L</a:t>
            </a:r>
            <a:r>
              <a:rPr lang="en-IN" b="1" i="0" dirty="0" err="1">
                <a:solidFill>
                  <a:srgbClr val="FFFFFF"/>
                </a:solidFill>
                <a:effectLst/>
                <a:latin typeface="ui-sans-serif"/>
              </a:rPr>
              <a:t>angchain</a:t>
            </a:r>
            <a:r>
              <a:rPr lang="en-IN" b="0" i="0" dirty="0">
                <a:solidFill>
                  <a:srgbClr val="FFFFFF"/>
                </a:solidFill>
                <a:effectLst/>
                <a:latin typeface="ui-sans-serif"/>
              </a:rPr>
              <a:t> A JavaScript (supports also Python) framework to provide provider-agnostic API (like Terraform for </a:t>
            </a:r>
            <a:r>
              <a:rPr lang="en-IN" dirty="0" err="1">
                <a:solidFill>
                  <a:srgbClr val="FFFFFF"/>
                </a:solidFill>
                <a:latin typeface="ui-sans-serif"/>
              </a:rPr>
              <a:t>IaC</a:t>
            </a:r>
            <a:r>
              <a:rPr lang="en-IN" b="0" i="0" dirty="0">
                <a:solidFill>
                  <a:srgbClr val="FFFFFF"/>
                </a:solidFill>
                <a:effectLst/>
                <a:latin typeface="ui-sans-serif"/>
              </a:rPr>
              <a:t>).</a:t>
            </a:r>
          </a:p>
          <a:p>
            <a:r>
              <a:rPr lang="en-IN" b="0" i="0" dirty="0">
                <a:solidFill>
                  <a:srgbClr val="FFFFFF"/>
                </a:solidFill>
                <a:effectLst/>
                <a:latin typeface="ui-sans-serif"/>
              </a:rPr>
              <a:t>Language - </a:t>
            </a:r>
            <a:r>
              <a:rPr lang="en-IN" b="0" i="0" dirty="0" err="1">
                <a:solidFill>
                  <a:srgbClr val="FFFFFF"/>
                </a:solidFill>
                <a:effectLst/>
                <a:latin typeface="ui-sans-serif"/>
              </a:rPr>
              <a:t>Javascript</a:t>
            </a:r>
            <a:r>
              <a:rPr lang="en-IN" b="0" i="0" dirty="0">
                <a:solidFill>
                  <a:srgbClr val="FFFFFF"/>
                </a:solidFill>
                <a:effectLst/>
                <a:latin typeface="ui-sans-serif"/>
              </a:rPr>
              <a:t>, Typescript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676704E4-267A-97ED-1425-D025E76EB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4" r="47596" b="-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2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6C9846-B5AB-4E52-988D-F7E5865C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3D7E8E-8467-4198-87E0-ADC1B604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EB4CE-D8B0-F62B-B044-3DE41402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Block diagram</a:t>
            </a:r>
          </a:p>
        </p:txBody>
      </p:sp>
      <p:pic>
        <p:nvPicPr>
          <p:cNvPr id="5" name="Content Placeholder 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4F3BEA1-E2F7-E73B-36C1-0C03B7AC3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6" y="1995484"/>
            <a:ext cx="734094" cy="734095"/>
          </a:xfr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C37457-003E-E6A0-EC9C-B398345E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043" y="1625308"/>
            <a:ext cx="3013185" cy="1655559"/>
          </a:xfrm>
          <a:prstGeom prst="rect">
            <a:avLst/>
          </a:prstGeom>
        </p:spPr>
      </p:pic>
      <p:pic>
        <p:nvPicPr>
          <p:cNvPr id="9" name="Picture 8" descr="A picture containing graphics, circle, design&#10;&#10;Description automatically generated">
            <a:extLst>
              <a:ext uri="{FF2B5EF4-FFF2-40B4-BE49-F238E27FC236}">
                <a16:creationId xmlns:a16="http://schemas.microsoft.com/office/drawing/2014/main" id="{84A86D89-AE5E-27BD-AE5A-1926468C7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677" y="1714431"/>
            <a:ext cx="866284" cy="556897"/>
          </a:xfrm>
          <a:prstGeom prst="rect">
            <a:avLst/>
          </a:prstGeom>
        </p:spPr>
      </p:pic>
      <p:pic>
        <p:nvPicPr>
          <p:cNvPr id="11" name="Picture 10" descr="A picture containing font, logo, graphics, symbol&#10;&#10;Description automatically generated">
            <a:extLst>
              <a:ext uri="{FF2B5EF4-FFF2-40B4-BE49-F238E27FC236}">
                <a16:creationId xmlns:a16="http://schemas.microsoft.com/office/drawing/2014/main" id="{B4A72EA9-8C1A-D104-A844-CB5C9AB10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501" y="2044450"/>
            <a:ext cx="2128918" cy="685129"/>
          </a:xfrm>
          <a:prstGeom prst="rect">
            <a:avLst/>
          </a:prstGeom>
        </p:spPr>
      </p:pic>
      <p:pic>
        <p:nvPicPr>
          <p:cNvPr id="13" name="Picture 12" descr="A picture containing font, graphics, logo, white&#10;&#10;Description automatically generated">
            <a:extLst>
              <a:ext uri="{FF2B5EF4-FFF2-40B4-BE49-F238E27FC236}">
                <a16:creationId xmlns:a16="http://schemas.microsoft.com/office/drawing/2014/main" id="{A8461898-61D9-C1C2-3D94-EF8F64879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025" y="1995484"/>
            <a:ext cx="2128918" cy="717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6555C9-13CA-C86E-20B3-1FB49A1CF54D}"/>
              </a:ext>
            </a:extLst>
          </p:cNvPr>
          <p:cNvCxnSpPr>
            <a:stCxn id="5" idx="3"/>
          </p:cNvCxnSpPr>
          <p:nvPr/>
        </p:nvCxnSpPr>
        <p:spPr>
          <a:xfrm flipV="1">
            <a:off x="1377560" y="2354373"/>
            <a:ext cx="827898" cy="81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37A19A8D-8A9D-8D8E-7E2E-E822B86A33C4}"/>
              </a:ext>
            </a:extLst>
          </p:cNvPr>
          <p:cNvSpPr/>
          <p:nvPr/>
        </p:nvSpPr>
        <p:spPr>
          <a:xfrm>
            <a:off x="5461304" y="2354373"/>
            <a:ext cx="781359" cy="1919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F60CE356-4814-CAE3-9428-DC8E5A2FBB29}"/>
              </a:ext>
            </a:extLst>
          </p:cNvPr>
          <p:cNvSpPr/>
          <p:nvPr/>
        </p:nvSpPr>
        <p:spPr>
          <a:xfrm>
            <a:off x="8676829" y="2362530"/>
            <a:ext cx="800805" cy="1837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75718E-D3D5-47D2-2159-1F3FCEC4001A}"/>
              </a:ext>
            </a:extLst>
          </p:cNvPr>
          <p:cNvSpPr txBox="1"/>
          <p:nvPr/>
        </p:nvSpPr>
        <p:spPr>
          <a:xfrm>
            <a:off x="2879124" y="1064559"/>
            <a:ext cx="2137719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website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F5F172-D8A3-368B-3BFB-323934504A57}"/>
              </a:ext>
            </a:extLst>
          </p:cNvPr>
          <p:cNvSpPr txBox="1"/>
          <p:nvPr/>
        </p:nvSpPr>
        <p:spPr>
          <a:xfrm>
            <a:off x="501147" y="888030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Parent persona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61072E2-AE2A-BF84-32A9-2F6FB31E9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013" y="2260637"/>
            <a:ext cx="992680" cy="9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FFF71-547A-B2CC-C6C5-EBC05DDD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Architecture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BB18FE-48F1-1CEB-7F0C-79E70396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rgbClr val="FFFFFF"/>
                </a:solidFill>
                <a:effectLst/>
                <a:latin typeface="ui-sans-serif"/>
              </a:rPr>
              <a:t>Web scraper</a:t>
            </a:r>
            <a:r>
              <a:rPr lang="en-IN" sz="1200" b="0" i="0" dirty="0">
                <a:solidFill>
                  <a:srgbClr val="FFFFFF"/>
                </a:solidFill>
                <a:effectLst/>
                <a:latin typeface="ui-sans-serif"/>
              </a:rPr>
              <a:t>: to extract content from given URLs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rgbClr val="FFFFFF"/>
                </a:solidFill>
                <a:effectLst/>
                <a:latin typeface="ui-sans-serif"/>
              </a:rPr>
              <a:t>Text splitter:</a:t>
            </a:r>
            <a:r>
              <a:rPr lang="en-IN" sz="1200" b="0" i="0" dirty="0">
                <a:solidFill>
                  <a:srgbClr val="FFFFFF"/>
                </a:solidFill>
                <a:effectLst/>
                <a:latin typeface="ui-sans-serif"/>
              </a:rPr>
              <a:t> to split the acquired text into chunks for processing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rgbClr val="FFFFFF"/>
                </a:solidFill>
                <a:effectLst/>
                <a:latin typeface="ui-sans-serif"/>
              </a:rPr>
              <a:t>Embeddings generator</a:t>
            </a:r>
            <a:r>
              <a:rPr lang="en-IN" sz="1200" b="0" i="0" dirty="0">
                <a:solidFill>
                  <a:srgbClr val="FFFFFF"/>
                </a:solidFill>
                <a:effectLst/>
                <a:latin typeface="ui-sans-serif"/>
              </a:rPr>
              <a:t>: to create embeddings from the text chunks using </a:t>
            </a:r>
            <a:r>
              <a:rPr lang="en-IN" sz="1200" b="0" i="0" dirty="0" err="1">
                <a:solidFill>
                  <a:srgbClr val="FFFFFF"/>
                </a:solidFill>
                <a:effectLst/>
                <a:latin typeface="ui-sans-serif"/>
              </a:rPr>
              <a:t>OpenAI's</a:t>
            </a:r>
            <a:r>
              <a:rPr lang="en-IN" sz="1200" b="0" i="0" dirty="0">
                <a:solidFill>
                  <a:srgbClr val="FFFFFF"/>
                </a:solidFill>
                <a:effectLst/>
                <a:latin typeface="ui-sans-serif"/>
              </a:rPr>
              <a:t> Embedding API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200" b="1" i="0" dirty="0">
                <a:solidFill>
                  <a:srgbClr val="FFFFFF"/>
                </a:solidFill>
                <a:effectLst/>
                <a:latin typeface="ui-sans-serif"/>
              </a:rPr>
              <a:t>Pinecone vector store</a:t>
            </a:r>
            <a:r>
              <a:rPr lang="en-IN" sz="1200" b="0" i="0" dirty="0">
                <a:solidFill>
                  <a:srgbClr val="FFFFFF"/>
                </a:solidFill>
                <a:effectLst/>
                <a:latin typeface="ui-sans-serif"/>
              </a:rPr>
              <a:t>: to store and retrieve embeddings efficiently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200" b="1" i="0" dirty="0" err="1">
                <a:solidFill>
                  <a:srgbClr val="FFFFFF"/>
                </a:solidFill>
                <a:effectLst/>
                <a:latin typeface="ui-sans-serif"/>
              </a:rPr>
              <a:t>Langchain</a:t>
            </a:r>
            <a:r>
              <a:rPr lang="en-IN" sz="1200" b="1" i="0" dirty="0">
                <a:solidFill>
                  <a:srgbClr val="FFFFFF"/>
                </a:solidFill>
                <a:effectLst/>
                <a:latin typeface="ui-sans-serif"/>
              </a:rPr>
              <a:t> LLM:</a:t>
            </a:r>
            <a:r>
              <a:rPr lang="en-IN" sz="1200" b="0" i="0" dirty="0">
                <a:solidFill>
                  <a:srgbClr val="FFFFFF"/>
                </a:solidFill>
                <a:effectLst/>
                <a:latin typeface="ui-sans-serif"/>
              </a:rPr>
              <a:t> to provide question-answering capabilities based on the embeddings</a:t>
            </a:r>
            <a:endParaRPr lang="en-IN" sz="1100" b="0" i="0" dirty="0">
              <a:solidFill>
                <a:srgbClr val="FFFFFF"/>
              </a:solidFill>
              <a:effectLst/>
              <a:latin typeface="ui-sans-serif"/>
            </a:endParaRPr>
          </a:p>
          <a:p>
            <a:pPr>
              <a:lnSpc>
                <a:spcPct val="11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B4CAD886-BCD4-0A84-C18D-A7C0BEEC8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909461"/>
            <a:ext cx="6798082" cy="50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361B5-7A83-5631-2E7D-94F67CF8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demo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vintage robot">
            <a:extLst>
              <a:ext uri="{FF2B5EF4-FFF2-40B4-BE49-F238E27FC236}">
                <a16:creationId xmlns:a16="http://schemas.microsoft.com/office/drawing/2014/main" id="{54C6EDFC-3451-EF1B-F5A0-EB54EFB1E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444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33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0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305B1-9087-E81F-3304-45D13268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IN" b="0" i="0" dirty="0">
                <a:effectLst/>
                <a:latin typeface="Söhne"/>
              </a:rPr>
              <a:t>Future Improvements</a:t>
            </a:r>
            <a:endParaRPr lang="en-US" dirty="0"/>
          </a:p>
        </p:txBody>
      </p:sp>
      <p:pic>
        <p:nvPicPr>
          <p:cNvPr id="23" name="Picture 13" descr="People working on ideas">
            <a:extLst>
              <a:ext uri="{FF2B5EF4-FFF2-40B4-BE49-F238E27FC236}">
                <a16:creationId xmlns:a16="http://schemas.microsoft.com/office/drawing/2014/main" id="{7D967337-50D0-F2AE-4817-FB50A515F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2" r="32115" b="2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9D9A-C818-F911-59E4-F6F963752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b="0" i="1" dirty="0">
                <a:effectLst/>
                <a:latin typeface="Söhne"/>
              </a:rPr>
              <a:t>  Prevent data regeneration </a:t>
            </a:r>
            <a:r>
              <a:rPr lang="en-IN" i="1" dirty="0">
                <a:latin typeface="Söhne"/>
              </a:rPr>
              <a:t>for </a:t>
            </a:r>
            <a:r>
              <a:rPr lang="en-IN" b="0" i="1" dirty="0">
                <a:effectLst/>
                <a:latin typeface="Söhne"/>
              </a:rPr>
              <a:t>whole website</a:t>
            </a:r>
            <a:br>
              <a:rPr lang="en-IN" b="0" i="1" dirty="0">
                <a:effectLst/>
                <a:latin typeface="Söhne"/>
              </a:rPr>
            </a:br>
            <a:r>
              <a:rPr lang="en-IN" b="0" i="1" dirty="0">
                <a:effectLst/>
                <a:latin typeface="Söhne"/>
              </a:rPr>
              <a:t>      - </a:t>
            </a:r>
            <a:r>
              <a:rPr lang="en-IN" b="0" dirty="0">
                <a:effectLst/>
                <a:latin typeface="Söhne"/>
              </a:rPr>
              <a:t>Now, $0.1 per data generation per school website</a:t>
            </a:r>
            <a:br>
              <a:rPr lang="en-IN" dirty="0">
                <a:latin typeface="Söhne"/>
              </a:rPr>
            </a:br>
            <a:r>
              <a:rPr lang="en-IN" dirty="0">
                <a:latin typeface="Söhne"/>
              </a:rPr>
              <a:t>      - </a:t>
            </a:r>
            <a:r>
              <a:rPr lang="en-IN" b="0" i="0" dirty="0">
                <a:effectLst/>
                <a:latin typeface="Söhne"/>
              </a:rPr>
              <a:t>We will research how to not regenerate whole data when small piece is update (for operational and cost efficiency) </a:t>
            </a:r>
          </a:p>
          <a:p>
            <a:pPr>
              <a:buFont typeface="Wingdings" pitchFamily="2" charset="2"/>
              <a:buChar char="Ø"/>
            </a:pPr>
            <a:endParaRPr lang="en-IN" dirty="0">
              <a:latin typeface="Söhne"/>
            </a:endParaRPr>
          </a:p>
          <a:p>
            <a:pPr>
              <a:buFont typeface="Wingdings" pitchFamily="2" charset="2"/>
              <a:buChar char="Ø"/>
            </a:pPr>
            <a:r>
              <a:rPr lang="en-IN" b="0" i="1" dirty="0">
                <a:effectLst/>
                <a:latin typeface="Söhne"/>
              </a:rPr>
              <a:t> Reduce cost for chat prompt</a:t>
            </a:r>
            <a:br>
              <a:rPr lang="en-IN" b="0" i="1" dirty="0">
                <a:effectLst/>
                <a:latin typeface="Söhne"/>
              </a:rPr>
            </a:br>
            <a:r>
              <a:rPr lang="en-IN" b="0" i="1" dirty="0">
                <a:effectLst/>
                <a:latin typeface="Söhne"/>
              </a:rPr>
              <a:t>    - </a:t>
            </a:r>
            <a:r>
              <a:rPr lang="en-IN" b="0" dirty="0">
                <a:effectLst/>
                <a:latin typeface="Söhne"/>
              </a:rPr>
              <a:t>Now, 1000 requests roughly $1</a:t>
            </a:r>
          </a:p>
          <a:p>
            <a:pPr>
              <a:buFont typeface="Wingdings" pitchFamily="2" charset="2"/>
              <a:buChar char="Ø"/>
            </a:pPr>
            <a:endParaRPr lang="en-IN" b="0" i="0" dirty="0">
              <a:effectLst/>
              <a:latin typeface="Söhne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8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D7FB1-AEEC-35D9-1739-A9CF028E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FFFFFF"/>
                </a:solidFill>
              </a:rPr>
              <a:t>Business values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Picture 4" descr="A robot in a cafe table">
            <a:extLst>
              <a:ext uri="{FF2B5EF4-FFF2-40B4-BE49-F238E27FC236}">
                <a16:creationId xmlns:a16="http://schemas.microsoft.com/office/drawing/2014/main" id="{76AECC93-A398-2DFF-F0D4-A7A2DC43D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5" r="45919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250E9-DCDF-890B-9ABE-CF80EC9E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IN" sz="2800" dirty="0"/>
              <a:t>Competitive advantage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IN" sz="2800" dirty="0"/>
              <a:t>Parents satisfaction and engagement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IN" sz="2800" dirty="0"/>
              <a:t>Improved sales and marketing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IN" sz="2800" dirty="0"/>
              <a:t>Personalization of answers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23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298</Words>
  <Application>Microsoft Macintosh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Nova</vt:lpstr>
      <vt:lpstr>Arial Nova Light</vt:lpstr>
      <vt:lpstr>Calibri</vt:lpstr>
      <vt:lpstr>Söhne</vt:lpstr>
      <vt:lpstr>ui-sans-serif</vt:lpstr>
      <vt:lpstr>Wingdings</vt:lpstr>
      <vt:lpstr>RetrospectVTI</vt:lpstr>
      <vt:lpstr>Finalsite AI Chatbot</vt:lpstr>
      <vt:lpstr>Team members</vt:lpstr>
      <vt:lpstr>Project Overview</vt:lpstr>
      <vt:lpstr>Technologies Used</vt:lpstr>
      <vt:lpstr>Block diagram</vt:lpstr>
      <vt:lpstr>Architecture</vt:lpstr>
      <vt:lpstr>demo</vt:lpstr>
      <vt:lpstr>Future Improvements</vt:lpstr>
      <vt:lpstr>Business values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Smart Chatbot</dc:title>
  <dc:creator>Sivapriya Alagirisamy</dc:creator>
  <cp:lastModifiedBy>Sivapriya Alagirisamy</cp:lastModifiedBy>
  <cp:revision>14</cp:revision>
  <dcterms:created xsi:type="dcterms:W3CDTF">2023-06-21T16:40:43Z</dcterms:created>
  <dcterms:modified xsi:type="dcterms:W3CDTF">2023-06-22T09:32:54Z</dcterms:modified>
</cp:coreProperties>
</file>